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Source Code Pro"/>
      <p:regular r:id="rId48"/>
      <p:bold r:id="rId49"/>
      <p:italic r:id="rId50"/>
      <p:boldItalic r:id="rId51"/>
    </p:embeddedFon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CodePro-regular.fntdata"/><Relationship Id="rId47" Type="http://schemas.openxmlformats.org/officeDocument/2006/relationships/slide" Target="slides/slide43.xml"/><Relationship Id="rId49" Type="http://schemas.openxmlformats.org/officeDocument/2006/relationships/font" Target="fonts/SourceCode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SourceCodePro-boldItalic.fntdata"/><Relationship Id="rId50" Type="http://schemas.openxmlformats.org/officeDocument/2006/relationships/font" Target="fonts/SourceCodePro-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etbootstrap.com/docs/4.3/utilities/spacing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etbootstrap.com/docs/5.1/utilities/flex/#justify-content" TargetMode="External"/><Relationship Id="rId3" Type="http://schemas.openxmlformats.org/officeDocument/2006/relationships/hyperlink" Target="https://hackerthemes.com/bootstrap-cheatsheet/#justify-content-center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127.0.0.1:54951/1_1_RWD_index.html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127.0.0.1:54951/1_1_RWD_index.html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578cf8ff9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578cf8ff9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578cf8ff9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578cf8ff9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578cf8ff9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578cf8ff9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578cf8ff9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578cf8ff9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578cf8ff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578cf8ff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59c2159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59c2159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02124"/>
                </a:solidFill>
                <a:highlight>
                  <a:srgbClr val="FFFFFF"/>
                </a:highlight>
              </a:rPr>
              <a:t>Luke is currently a </a:t>
            </a:r>
            <a:r>
              <a:rPr b="1" lang="en-GB" sz="1050">
                <a:solidFill>
                  <a:srgbClr val="202124"/>
                </a:solidFill>
                <a:highlight>
                  <a:srgbClr val="FFFFFF"/>
                </a:highlight>
              </a:rPr>
              <a:t>Product Director at Google</a:t>
            </a:r>
            <a:r>
              <a:rPr lang="en-GB" sz="1050">
                <a:solidFill>
                  <a:srgbClr val="202124"/>
                </a:solidFill>
                <a:highlight>
                  <a:srgbClr val="FFFFFF"/>
                </a:highlight>
              </a:rPr>
              <a:t>. 26/9 - 21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578cf8ff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578cf8ff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59c21598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59c2159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Gældende 8/3 - 21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59c21598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59c21598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Gældende 8/3 - 21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59c21598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59c21598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Gældende 8/3 - 21: https://getbootstrap.com/docs/5.0/layout/grid/#grid-options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578cf8ff9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578cf8ff9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578cf8f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578cf8f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578cf8ff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578cf8ff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578cf8ff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578cf8ff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59c21598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59c21598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ab78888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fab78888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578cf8ff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578cf8ff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59c21598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59c21598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OLD: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https://getbootstrap.com/docs/4.3/utilities/spacing/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59c21598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59c21598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https://getbootstrap.com/docs/5.1/utilities/flex/#justify-content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BS 4.3: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https://hackerthemes.com/bootstrap-cheatsheet/#justify-content-center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59c21598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59c21598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59c21598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59c21598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578cf8ff9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578cf8ff9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578cf8ff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578cf8ff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578cf8ff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578cf8ff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59c21598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59c21598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Normalt vil man se på en wireframe til stor skærm for at kunne identificere rows (hvad der hører sammen).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 id=”bottom” på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http://127.0.0.1:54951/1_1_RWD_index.html</a:t>
            </a:r>
            <a:r>
              <a:rPr lang="en-GB"/>
              <a:t> - RWD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caed0672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caed0672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Normalt vil man se på en wireframe til stor skærm for at kunne identificere rows (hvad der hører sammen).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 id=”bottom” på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http://127.0.0.1:54951/1_1_RWD_index.html</a:t>
            </a:r>
            <a:r>
              <a:rPr lang="en-GB"/>
              <a:t> - RWD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caed0672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caed0672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2d340113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2d340113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2d340113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2d340113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578cf8ff9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578cf8ff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f2fd61b2c_7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f2fd61b2c_7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2d340113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2d340113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fbc1161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fbc1161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f2fd61b2c_7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f2fd61b2c_7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578cf8ff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578cf8ff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2d340113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2d340113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2d340113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2d340113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578cf8ff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578cf8ff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578cf8ff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578cf8ff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578cf8ff9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578cf8ff9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578cf8ff9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578cf8ff9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578cf8ff9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578cf8ff9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lukew.com/ff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hyperlink" Target="https://getbootstrap.com/docs/5.1/layout/grid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hyperlink" Target="https://getbootstrap.com/docs/5.1/layout/gutters/#no-gutter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etbootstrap.com/docs/5.1/utilities/spacing/" TargetMode="External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ootstrap-cheatsheet.themeselection.com/?21f#justify-content-start" TargetMode="External"/><Relationship Id="rId4" Type="http://schemas.openxmlformats.org/officeDocument/2006/relationships/hyperlink" Target="https://bootstrap-cheatsheet.themeselection.com/?21f#justify-content-start" TargetMode="External"/><Relationship Id="rId5" Type="http://schemas.openxmlformats.org/officeDocument/2006/relationships/hyperlink" Target="https://bootstrap-cheatsheet.themeselection.com/?21f#justify-content-start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bootstrap-cheatsheet.themeselection.com/?21f#justify-content-start" TargetMode="External"/><Relationship Id="rId4" Type="http://schemas.openxmlformats.org/officeDocument/2006/relationships/hyperlink" Target="https://bootstrap-cheatsheet.themeselection.com/?21f#justify-content-start" TargetMode="External"/><Relationship Id="rId5" Type="http://schemas.openxmlformats.org/officeDocument/2006/relationships/hyperlink" Target="https://bootstrap-cheatsheet.themeselection.com/?21f#justify-content-start" TargetMode="External"/><Relationship Id="rId6" Type="http://schemas.openxmlformats.org/officeDocument/2006/relationships/hyperlink" Target="https://getbootstrap.com/docs/5.1/utilities/flex/#justify-conten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hyperlink" Target="https://gist.github.com/lacjkea/810c975c6aac7903d36c1ed90eff7a6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st.github.com/lacjkea/810c975c6aac7903d36c1ed90eff7a60" TargetMode="External"/><Relationship Id="rId4" Type="http://schemas.openxmlformats.org/officeDocument/2006/relationships/hyperlink" Target="https://gist.github.com/lacjkea/810c975c6aac7903d36c1ed90eff7a60" TargetMode="External"/><Relationship Id="rId5" Type="http://schemas.openxmlformats.org/officeDocument/2006/relationships/hyperlink" Target="https://gist.github.com/lacjkea/810c975c6aac7903d36c1ed90eff7a60" TargetMode="External"/><Relationship Id="rId6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st.github.com/lacjkea/810c975c6aac7903d36c1ed90eff7a60" TargetMode="External"/><Relationship Id="rId4" Type="http://schemas.openxmlformats.org/officeDocument/2006/relationships/hyperlink" Target="https://gist.github.com/lacjkea/810c975c6aac7903d36c1ed90eff7a60" TargetMode="External"/><Relationship Id="rId5" Type="http://schemas.openxmlformats.org/officeDocument/2006/relationships/hyperlink" Target="https://gist.github.com/lacjkea/810c975c6aac7903d36c1ed90eff7a60" TargetMode="External"/><Relationship Id="rId6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presentation/d/1MAPnZLIrvHux0KYoa5VSChb4F2j0eZvHZAtO3YeV0So/edit?usp=shar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etbootstrap.com/docs/5.1/example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presentation/d/15jGByWG8Wiq9PpWNGN5YqZUltE1pvyjeg_AiSbzORiA/edit#slide=id.g61985fdef0_0_229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etbootstrap.com" TargetMode="External"/><Relationship Id="rId4" Type="http://schemas.openxmlformats.org/officeDocument/2006/relationships/hyperlink" Target="https://getbootstrap.com" TargetMode="External"/><Relationship Id="rId5" Type="http://schemas.openxmlformats.org/officeDocument/2006/relationships/hyperlink" Target="https://getbootstrap.com" TargetMode="External"/><Relationship Id="rId6" Type="http://schemas.openxmlformats.org/officeDocument/2006/relationships/hyperlink" Target="https://getbootstrap.com" TargetMode="External"/><Relationship Id="rId7" Type="http://schemas.openxmlformats.org/officeDocument/2006/relationships/hyperlink" Target="https://getbootstrap.com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lacjkea.github.io/bootstrap-exercise1/" TargetMode="External"/><Relationship Id="rId4" Type="http://schemas.openxmlformats.org/officeDocument/2006/relationships/hyperlink" Target="https://github.com/lacjkea/bootstrap-exercise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lacjkea.github.io/bootstrap-exercise1/" TargetMode="External"/><Relationship Id="rId5" Type="http://schemas.openxmlformats.org/officeDocument/2006/relationships/hyperlink" Target="https://getbootstrap.com/docs/5.1/layout/grid/#row-columns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BS2: </a:t>
            </a:r>
            <a:r>
              <a:rPr lang="en-GB"/>
              <a:t>Mobile first og RWD-grid’et i Bootstrap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Bootstrap</a:t>
            </a:r>
            <a:r>
              <a:rPr lang="en-GB"/>
              <a:t>, præsentation </a:t>
            </a:r>
            <a:r>
              <a:rPr lang="en-GB"/>
              <a:t>2 - 21A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27959"/>
            <a:ext cx="3999899" cy="1591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</a:rPr>
              <a:t>Add, </a:t>
            </a:r>
            <a:r>
              <a:rPr lang="en-GB"/>
              <a:t>commit</a:t>
            </a:r>
            <a:r>
              <a:rPr lang="en-GB">
                <a:solidFill>
                  <a:srgbClr val="B7B7B7"/>
                </a:solidFill>
              </a:rPr>
              <a:t>, push (til github.com)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Skriv din commit message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på fluebenet</a:t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931925" y="2747850"/>
            <a:ext cx="17307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3158725" y="2395100"/>
            <a:ext cx="4356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1659683"/>
            <a:ext cx="4594276" cy="199926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</a:rPr>
              <a:t>Add, commit, </a:t>
            </a:r>
            <a:r>
              <a:rPr lang="en-GB"/>
              <a:t>push (til github.com)</a:t>
            </a:r>
            <a:endParaRPr/>
          </a:p>
        </p:txBody>
      </p:sp>
      <p:sp>
        <p:nvSpPr>
          <p:cNvPr id="145" name="Google Shape;145;p2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på de tre prikker vsa. “SOURCE CONTROL”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“push”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...og “ja” til en meddelelse med noget a la “upstream branch does not exist” </a:t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2856200" y="2812600"/>
            <a:ext cx="17307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3146623" y="1623368"/>
            <a:ext cx="4356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73" y="1468825"/>
            <a:ext cx="3114450" cy="339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Merging (få dine ændringer i din branch ind i master)</a:t>
            </a:r>
            <a:endParaRPr/>
          </a:p>
        </p:txBody>
      </p:sp>
      <p:sp>
        <p:nvSpPr>
          <p:cNvPr id="155" name="Google Shape;155;p24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eksemplet merger vi branchen </a:t>
            </a:r>
            <a:r>
              <a:rPr i="1" lang="en-GB"/>
              <a:t>lacjtest</a:t>
            </a:r>
            <a:r>
              <a:rPr lang="en-GB"/>
              <a:t> ind i </a:t>
            </a:r>
            <a:r>
              <a:rPr i="1" lang="en-GB"/>
              <a:t>master</a:t>
            </a:r>
            <a:r>
              <a:rPr lang="en-GB"/>
              <a:t> branchen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på dit branchnavn nederst t.v. - her </a:t>
            </a:r>
            <a:r>
              <a:rPr i="1" lang="en-GB"/>
              <a:t>lacjtest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Vælg master, så du står på/der står </a:t>
            </a:r>
            <a:r>
              <a:rPr i="1" lang="en-GB"/>
              <a:t>master</a:t>
            </a:r>
            <a:r>
              <a:rPr lang="en-GB"/>
              <a:t> nederst t.v.</a:t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2379150" y="2923775"/>
            <a:ext cx="1562700" cy="3012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710125" y="4568725"/>
            <a:ext cx="5226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0" r="51700" t="0"/>
          <a:stretch/>
        </p:blipFill>
        <p:spPr>
          <a:xfrm>
            <a:off x="2283125" y="3124675"/>
            <a:ext cx="247515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0" l="0" r="57308" t="0"/>
          <a:stretch/>
        </p:blipFill>
        <p:spPr>
          <a:xfrm>
            <a:off x="359825" y="1468825"/>
            <a:ext cx="3903650" cy="18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287413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Merging (få dine ændringer i din branch ind i master)</a:t>
            </a:r>
            <a:endParaRPr/>
          </a:p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eksemplet merger vi branchen </a:t>
            </a:r>
            <a:r>
              <a:rPr i="1" lang="en-GB"/>
              <a:t>lacjtest</a:t>
            </a:r>
            <a:r>
              <a:rPr lang="en-GB"/>
              <a:t> ind i </a:t>
            </a:r>
            <a:r>
              <a:rPr i="1" lang="en-GB"/>
              <a:t>master</a:t>
            </a:r>
            <a:r>
              <a:rPr lang="en-GB"/>
              <a:t> branchen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SHIFT + COMMAND + P / </a:t>
            </a:r>
            <a:br>
              <a:rPr lang="en-GB"/>
            </a:br>
            <a:r>
              <a:rPr lang="en-GB"/>
              <a:t>SHIFT + CTRL + 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Vælg/Skriv “Git: Merge Branch”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Vælg branchen (her </a:t>
            </a:r>
            <a:r>
              <a:rPr i="1" lang="en-GB"/>
              <a:t>lacjtest</a:t>
            </a:r>
            <a:r>
              <a:rPr lang="en-GB"/>
              <a:t>) - du vil merge fra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Og klik på nedenstående for at pushe til GitHub </a:t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710125" y="2712175"/>
            <a:ext cx="17307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2487322" y="4282075"/>
            <a:ext cx="20703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050" y="4008775"/>
            <a:ext cx="30480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/>
          <p:nvPr/>
        </p:nvSpPr>
        <p:spPr>
          <a:xfrm>
            <a:off x="7001997" y="4145425"/>
            <a:ext cx="20703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RWD-grid’et i Bootstrap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Responsive Web Design (RWD) + mobile first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three key components of RWD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Fluid grid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Flexible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Media queries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Coined by Ethan Marcotte</a:t>
            </a:r>
            <a:endParaRPr/>
          </a:p>
        </p:txBody>
      </p:sp>
      <p:sp>
        <p:nvSpPr>
          <p:cNvPr id="182" name="Google Shape;182;p2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 First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Egentlig: “tænk og design” til mobilen først (ang. </a:t>
            </a:r>
            <a:r>
              <a:rPr lang="en-GB"/>
              <a:t>i</a:t>
            </a:r>
            <a:r>
              <a:rPr lang="en-GB"/>
              <a:t>sær design (frem for desktop/laptop PC) - men også user journey, f</a:t>
            </a:r>
            <a:r>
              <a:rPr lang="en-GB"/>
              <a:t>orretning</a:t>
            </a:r>
            <a:r>
              <a:rPr lang="en-GB"/>
              <a:t> usw.)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 webudvikling oversat til “skriv CSS til mobilen først”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Coined by Luke Wroblewski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https://www.lukew.com/ff/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RWD og mobile first i Bootstrap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5338"/>
            <a:ext cx="8520600" cy="249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1156112"/>
            <a:ext cx="4520698" cy="86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0"/>
            <a:ext cx="61766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3390900" y="1106000"/>
            <a:ext cx="5441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https://getbootstrap.com/docs/5.1/layout/grid/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7" y="0"/>
            <a:ext cx="61074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213" y="806438"/>
            <a:ext cx="734377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2041624" y="4178850"/>
            <a:ext cx="67908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https://getbootstrap.com/docs/5.1/layout/gutters/#no-gutters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7443325" y="1225525"/>
            <a:ext cx="524400" cy="335400"/>
          </a:xfrm>
          <a:prstGeom prst="ellipse">
            <a:avLst/>
          </a:prstGeom>
          <a:noFill/>
          <a:ln cap="flat" cmpd="sng" w="28575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3750775" y="559125"/>
            <a:ext cx="46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“Gutters are the gaps between column content, created by horizontal padding”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7" y="0"/>
            <a:ext cx="61074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>
            <p:ph type="title"/>
          </p:nvPr>
        </p:nvSpPr>
        <p:spPr>
          <a:xfrm>
            <a:off x="7035000" y="372500"/>
            <a:ext cx="1797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</a:rPr>
              <a:t>.col-[name]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1516190" y="753551"/>
            <a:ext cx="7727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Der er altså seks breakpoints/RWD-grids i Bootstrap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Char char="●"/>
            </a:pPr>
            <a:r>
              <a:rPr lang="en-GB">
                <a:solidFill>
                  <a:schemeClr val="l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 behøver ikke bruge dem alle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Char char="●"/>
            </a:pPr>
            <a:r>
              <a:rPr lang="en-GB">
                <a:solidFill>
                  <a:schemeClr val="l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Breakpoints i RWD-teorien ikke ment til at følge bestemte devices (som f.eks. iPad, IPhone X osv.) - men alle tænkelige skærm-str.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"/>
              <a:buChar char="●"/>
            </a:pPr>
            <a:r>
              <a:rPr lang="en-GB">
                <a:solidFill>
                  <a:schemeClr val="l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Tjek i browseren OG på forsk. devices og browsere, at alt ser godt ud</a:t>
            </a:r>
            <a:r>
              <a:rPr lang="en-GB"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highlight>
                <a:schemeClr val="dk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-153150" y="3372837"/>
            <a:ext cx="7536900" cy="348600"/>
          </a:xfrm>
          <a:prstGeom prst="ellipse">
            <a:avLst/>
          </a:prstGeom>
          <a:noFill/>
          <a:ln cap="flat" cmpd="sng" w="76200">
            <a:solidFill>
              <a:srgbClr val="E83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6968935" y="3346528"/>
            <a:ext cx="1854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rgbClr val="E83E8C"/>
                </a:highlight>
              </a:rPr>
              <a:t>breakpoints  navne</a:t>
            </a:r>
            <a:endParaRPr>
              <a:solidFill>
                <a:schemeClr val="lt1"/>
              </a:solidFill>
              <a:highlight>
                <a:srgbClr val="E83E8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E83E8C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Dagens Program / denne præsentation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Opsamling på gårsdagens grid-øvelse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Git og GitHub i VS Code (Branch, add, commit, push, merge (samlet))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RWD-gridet i Bootstrap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Lille skriv-af-øvelse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Bootstrap RWD grid exercise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Wireframes - rapid prototyping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Arbejde på style tile og wireframes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skal have styr på </a:t>
            </a:r>
            <a:br>
              <a:rPr lang="en-GB"/>
            </a:br>
            <a:r>
              <a:rPr lang="en-GB"/>
              <a:t>Bootstraps grid, kasser og klasser...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Brug din egen kode fra i går til </a:t>
            </a:r>
            <a:br>
              <a:rPr lang="en-GB"/>
            </a:br>
            <a:r>
              <a:rPr lang="en-GB"/>
              <a:t>Bootstrap grid-øvelsen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(Fra i går) Lille grid-øvelse fra mockup til grid: </a:t>
            </a:r>
            <a:br>
              <a:rPr lang="en-GB"/>
            </a:br>
            <a:r>
              <a:rPr lang="en-GB"/>
              <a:t>Lav en mobile only mini-side</a:t>
            </a:r>
            <a:endParaRPr/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Lav en ny branch til denne øvelse, og merge</a:t>
            </a:r>
            <a:br>
              <a:rPr lang="en-GB"/>
            </a:br>
            <a:r>
              <a:rPr lang="en-GB"/>
              <a:t>den ind i master-branchen, når du er færdig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Tilføj .container, .row og .col-classes i</a:t>
            </a:r>
            <a:br>
              <a:rPr lang="en-GB"/>
            </a:br>
            <a:r>
              <a:rPr lang="en-GB"/>
              <a:t>“index.html”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Du kan angive antallet af kolonner med f.eks. </a:t>
            </a:r>
            <a:br>
              <a:rPr lang="en-GB"/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class=”col-4”</a:t>
            </a:r>
            <a:r>
              <a:rPr lang="en-GB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Grid’et er på 12-kolonner, så det samlede antal</a:t>
            </a:r>
            <a:br>
              <a:rPr lang="en-GB"/>
            </a:br>
            <a:r>
              <a:rPr lang="en-GB"/>
              <a:t>kolonner skal give 12 i en .row</a:t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599" y="0"/>
            <a:ext cx="20889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/>
          <p:nvPr/>
        </p:nvSpPr>
        <p:spPr>
          <a:xfrm>
            <a:off x="6831575" y="55475"/>
            <a:ext cx="2076300" cy="5199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1806950" y="2216926"/>
            <a:ext cx="1402800" cy="2535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6879125" y="1371075"/>
            <a:ext cx="1989300" cy="451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3455225" y="2216927"/>
            <a:ext cx="618300" cy="253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6872425" y="1856350"/>
            <a:ext cx="1989300" cy="655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>
            <a:off x="6879125" y="4218075"/>
            <a:ext cx="1989300" cy="925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6872425" y="3845575"/>
            <a:ext cx="1989300" cy="339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6902901" y="1394851"/>
            <a:ext cx="618300" cy="42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7560576" y="1394901"/>
            <a:ext cx="618300" cy="42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8207524" y="1394901"/>
            <a:ext cx="618300" cy="42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6910825" y="1877076"/>
            <a:ext cx="943200" cy="6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7877801" y="1877076"/>
            <a:ext cx="943200" cy="6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4577225" y="2216926"/>
            <a:ext cx="554700" cy="25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6902900" y="3872475"/>
            <a:ext cx="459600" cy="29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7394375" y="3872475"/>
            <a:ext cx="459600" cy="29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8361400" y="3872475"/>
            <a:ext cx="459600" cy="29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7877888" y="3872475"/>
            <a:ext cx="459600" cy="29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1291825" y="3056827"/>
            <a:ext cx="1442400" cy="25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43000" y="129000"/>
            <a:ext cx="31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Vha. </a:t>
            </a:r>
            <a:r>
              <a:rPr lang="en-GB">
                <a:highlight>
                  <a:schemeClr val="dk1"/>
                </a:highlight>
              </a:rPr>
              <a:t>.col-</a:t>
            </a:r>
            <a:r>
              <a:rPr lang="en-GB"/>
              <a:t>, </a:t>
            </a:r>
            <a:r>
              <a:rPr lang="en-GB">
                <a:highlight>
                  <a:schemeClr val="dk1"/>
                </a:highlight>
              </a:rPr>
              <a:t>.col-sm-</a:t>
            </a:r>
            <a:r>
              <a:rPr lang="en-GB"/>
              <a:t>, </a:t>
            </a:r>
            <a:r>
              <a:rPr lang="en-GB">
                <a:highlight>
                  <a:schemeClr val="dk1"/>
                </a:highlight>
              </a:rPr>
              <a:t>.col-md-</a:t>
            </a:r>
            <a:r>
              <a:rPr lang="en-GB"/>
              <a:t>, </a:t>
            </a:r>
            <a:r>
              <a:rPr lang="en-GB">
                <a:highlight>
                  <a:schemeClr val="dk1"/>
                </a:highlight>
              </a:rPr>
              <a:t>.col-lg-</a:t>
            </a:r>
            <a:r>
              <a:rPr lang="en-GB"/>
              <a:t>, </a:t>
            </a:r>
            <a:r>
              <a:rPr lang="en-GB">
                <a:highlight>
                  <a:schemeClr val="dk1"/>
                </a:highlight>
              </a:rPr>
              <a:t>.col-xl-</a:t>
            </a:r>
            <a:r>
              <a:rPr lang="en-GB"/>
              <a:t> og </a:t>
            </a:r>
            <a:r>
              <a:rPr lang="en-GB">
                <a:highlight>
                  <a:schemeClr val="dk1"/>
                </a:highlight>
              </a:rPr>
              <a:t>.col-xxl-</a:t>
            </a:r>
            <a:r>
              <a:rPr lang="en-GB"/>
              <a:t> laves forsk. grids til de forsk. breakpoints </a:t>
            </a:r>
            <a:endParaRPr/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468825"/>
            <a:ext cx="2848159" cy="30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975" y="1468825"/>
            <a:ext cx="5329325" cy="124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 rotWithShape="1">
          <a:blip r:embed="rId5">
            <a:alphaModFix/>
          </a:blip>
          <a:srcRect b="20571" l="0" r="0" t="0"/>
          <a:stretch/>
        </p:blipFill>
        <p:spPr>
          <a:xfrm>
            <a:off x="3502975" y="3048202"/>
            <a:ext cx="5329325" cy="1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601950" y="4743975"/>
            <a:ext cx="82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NB: 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Skriv hellere mobile first rækkefølge: 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“col-6 mb-3 col-md-4 mb-md-0”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Anden måde at skrive det på (til dette eksempel)</a:t>
            </a:r>
            <a:endParaRPr/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 bruges &lt;img&gt; til </a:t>
            </a:r>
            <a:br>
              <a:rPr lang="en-GB"/>
            </a:br>
            <a:r>
              <a:rPr lang="en-GB"/>
              <a:t>v</a:t>
            </a:r>
            <a:r>
              <a:rPr lang="en-GB"/>
              <a:t>ores </a:t>
            </a:r>
            <a:r>
              <a:rPr lang="en-GB"/>
              <a:t>g</a:t>
            </a:r>
            <a:r>
              <a:rPr lang="en-GB"/>
              <a:t>rid-kolonner,</a:t>
            </a:r>
            <a:br>
              <a:rPr lang="en-GB"/>
            </a:br>
            <a:r>
              <a:rPr lang="en-GB"/>
              <a:t>h</a:t>
            </a:r>
            <a:r>
              <a:rPr lang="en-GB"/>
              <a:t>vilket er… anderledes…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 vi kan ikke putte </a:t>
            </a:r>
            <a:br>
              <a:rPr lang="en-GB"/>
            </a:br>
            <a:r>
              <a:rPr lang="en-GB"/>
              <a:t>andre elementer ind i </a:t>
            </a:r>
            <a:br>
              <a:rPr lang="en-GB"/>
            </a:br>
            <a:r>
              <a:rPr lang="en-GB"/>
              <a:t>&lt;img&gt;-elementet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/>
            </a:b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3" y="1106000"/>
            <a:ext cx="4880877" cy="34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Vha. </a:t>
            </a:r>
            <a:r>
              <a:rPr lang="en-GB">
                <a:highlight>
                  <a:schemeClr val="dk1"/>
                </a:highlight>
              </a:rPr>
              <a:t>.col-</a:t>
            </a:r>
            <a:r>
              <a:rPr lang="en-GB"/>
              <a:t>, </a:t>
            </a:r>
            <a:r>
              <a:rPr lang="en-GB">
                <a:highlight>
                  <a:schemeClr val="dk1"/>
                </a:highlight>
              </a:rPr>
              <a:t>.col-sm-</a:t>
            </a:r>
            <a:r>
              <a:rPr lang="en-GB"/>
              <a:t>, </a:t>
            </a:r>
            <a:r>
              <a:rPr lang="en-GB">
                <a:highlight>
                  <a:schemeClr val="dk1"/>
                </a:highlight>
              </a:rPr>
              <a:t>.col-md-</a:t>
            </a:r>
            <a:r>
              <a:rPr lang="en-GB"/>
              <a:t>, </a:t>
            </a:r>
            <a:r>
              <a:rPr lang="en-GB">
                <a:highlight>
                  <a:schemeClr val="dk1"/>
                </a:highlight>
              </a:rPr>
              <a:t>.col-lg-</a:t>
            </a:r>
            <a:r>
              <a:rPr lang="en-GB"/>
              <a:t>, </a:t>
            </a:r>
            <a:r>
              <a:rPr lang="en-GB">
                <a:highlight>
                  <a:schemeClr val="dk1"/>
                </a:highlight>
              </a:rPr>
              <a:t>.col-xl-</a:t>
            </a:r>
            <a:r>
              <a:rPr lang="en-GB"/>
              <a:t> og </a:t>
            </a:r>
            <a:r>
              <a:rPr lang="en-GB">
                <a:highlight>
                  <a:schemeClr val="dk1"/>
                </a:highlight>
              </a:rPr>
              <a:t>.col-xxl-</a:t>
            </a:r>
            <a:r>
              <a:rPr lang="en-GB"/>
              <a:t> laves forsk. grids til de forsk. breakpoints </a:t>
            </a:r>
            <a:endParaRPr/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b="49049" l="0" r="0" t="0"/>
          <a:stretch/>
        </p:blipFill>
        <p:spPr>
          <a:xfrm>
            <a:off x="311700" y="1468825"/>
            <a:ext cx="2848151" cy="157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975" y="1468825"/>
            <a:ext cx="5329325" cy="124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 rotWithShape="1">
          <a:blip r:embed="rId5">
            <a:alphaModFix/>
          </a:blip>
          <a:srcRect b="20571" l="0" r="0" t="0"/>
          <a:stretch/>
        </p:blipFill>
        <p:spPr>
          <a:xfrm>
            <a:off x="3502975" y="3048202"/>
            <a:ext cx="5329325" cy="1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/>
        </p:nvSpPr>
        <p:spPr>
          <a:xfrm>
            <a:off x="311700" y="3097938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Skriv det her ind på section id=”top”</a:t>
            </a:r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311700" y="4593000"/>
            <a:ext cx="82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NB: Skriv hellere mobile first rækkefølge: 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“col-6 mb-3 col-md-4 mb-md-0”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https://getbootstrap.com/docs/5.1/utilities/spacing/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...god idé at bruge Bootstraps indbyggede klasser for et ‘consistent’ layout</a:t>
            </a:r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975" y="3428450"/>
            <a:ext cx="4812326" cy="11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-sm-, -md-, .-lg-, -xl- og -xxl- indgår i mange andre Bootstrap-klasser</a:t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6711590" y="3519030"/>
            <a:ext cx="1382400" cy="6768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Breakpoint-klasser indgår mange steder:</a:t>
            </a:r>
            <a:br>
              <a:rPr lang="en-GB"/>
            </a:br>
            <a:r>
              <a:rPr lang="en-GB"/>
              <a:t>justify-content[-xx-xx] (ikke så grid-agtigt)</a:t>
            </a:r>
            <a:endParaRPr/>
          </a:p>
        </p:txBody>
      </p:sp>
      <p:sp>
        <p:nvSpPr>
          <p:cNvPr id="299" name="Google Shape;299;p39"/>
          <p:cNvSpPr txBox="1"/>
          <p:nvPr>
            <p:ph idx="1" type="body"/>
          </p:nvPr>
        </p:nvSpPr>
        <p:spPr>
          <a:xfrm>
            <a:off x="311700" y="18403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eksemplet her, har row allerede </a:t>
            </a:r>
            <a:br>
              <a:rPr lang="en-GB"/>
            </a:br>
            <a:r>
              <a:rPr lang="en-GB"/>
              <a:t>Display:flex - og vi kan derfor bruge -&gt;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https://bootstrap-cheatsheet.themeselection</a:t>
            </a:r>
            <a:br>
              <a:rPr lang="en-GB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-GB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.com/?21f#justify-content-start</a:t>
            </a:r>
            <a:r>
              <a:rPr lang="en-GB"/>
              <a:t> (.d-flex)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1705" y="0"/>
            <a:ext cx="27422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075" y="2661727"/>
            <a:ext cx="3193950" cy="14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/>
          <p:nvPr/>
        </p:nvSpPr>
        <p:spPr>
          <a:xfrm>
            <a:off x="380000" y="3071750"/>
            <a:ext cx="1646700" cy="2376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Kilder I skal bruge (jeres bogmærker fra i går) - eksempel</a:t>
            </a:r>
            <a:endParaRPr/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Cheatsheet</a:t>
            </a:r>
            <a:br>
              <a:rPr lang="en-GB"/>
            </a:b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https://bootstrap-cheatsheet.themeselection</a:t>
            </a:r>
            <a:br>
              <a:rPr lang="en-GB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-GB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.com/?21f#justify-content-start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Dokumentation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6"/>
              </a:rPr>
              <a:t>https://getbootstrap.com/docs/5.1/utilities/flex/#justify-content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O</a:t>
            </a:r>
            <a:r>
              <a:rPr lang="en-GB" sz="2900"/>
              <a:t>m lidt skal I copy-paste indholdet af denne fil</a:t>
            </a:r>
            <a:endParaRPr sz="2900"/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2940300"/>
            <a:ext cx="2848159" cy="30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975" y="2940300"/>
            <a:ext cx="5329325" cy="124226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/>
          <p:nvPr/>
        </p:nvSpPr>
        <p:spPr>
          <a:xfrm>
            <a:off x="305150" y="2814125"/>
            <a:ext cx="2830200" cy="7026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1"/>
          <p:cNvSpPr/>
          <p:nvPr/>
        </p:nvSpPr>
        <p:spPr>
          <a:xfrm>
            <a:off x="3413750" y="2774350"/>
            <a:ext cx="1365300" cy="7026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https://gist.github.com/lacjkea/810c975c6aac7903d36c1ed90eff7a60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… En extra CSS-fil, som man kan bruge under kodningen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...og fjerne fra “production” site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/>
              <a:t>Opsamling på gårsdagens grid-øvelse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Altså... </a:t>
            </a:r>
            <a:endParaRPr/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Brug den under udvikling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Husk at linke til 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Fjern den bagefter/udkommentér</a:t>
            </a:r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9522"/>
            <a:ext cx="9144002" cy="255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 rotWithShape="1">
          <a:blip r:embed="rId4">
            <a:alphaModFix/>
          </a:blip>
          <a:srcRect b="0" l="0" r="6252" t="0"/>
          <a:stretch/>
        </p:blipFill>
        <p:spPr>
          <a:xfrm>
            <a:off x="5304300" y="2853200"/>
            <a:ext cx="1132125" cy="4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Skriv-af-øvelse: Vælg en af de to måder </a:t>
            </a:r>
            <a:br>
              <a:rPr lang="en-GB"/>
            </a:br>
            <a:r>
              <a:rPr lang="en-GB"/>
              <a:t>på de to næste slides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Lille skriv-af-Mobile-First-øvelse* &amp; forstå </a:t>
            </a:r>
            <a:br>
              <a:rPr lang="en-GB"/>
            </a:br>
            <a:r>
              <a:rPr lang="en-GB"/>
              <a:t>Bootstraps breakpoints og grid</a:t>
            </a:r>
            <a:endParaRPr/>
          </a:p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Kopier CSS-filen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https://gist.github.com</a:t>
            </a:r>
            <a:br>
              <a:rPr lang="en-GB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-GB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/lacjkea/810c975c6aac7903d36c1ed90eff7a60</a:t>
            </a:r>
            <a:r>
              <a:rPr lang="en-GB"/>
              <a:t> til egen “css/rwd.css”, &amp; tag et step ad gangen øverst t.h.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</p:txBody>
      </p:sp>
      <p:sp>
        <p:nvSpPr>
          <p:cNvPr id="338" name="Google Shape;338;p44"/>
          <p:cNvSpPr txBox="1"/>
          <p:nvPr/>
        </p:nvSpPr>
        <p:spPr>
          <a:xfrm>
            <a:off x="6660425" y="-7525"/>
            <a:ext cx="2483700" cy="18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Source Code Pro"/>
                <a:ea typeface="Source Code Pro"/>
                <a:cs typeface="Source Code Pro"/>
                <a:sym typeface="Source Code Pro"/>
              </a:rPr>
              <a:t>Resize browservindue undervejs og se i browseren!!!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1. Link til “css/rwd.css”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2. Start med classes på &lt;section&gt;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3. Resize browservinduet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4. Tilføj &lt;img&gt;-classes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35339"/>
            <a:ext cx="9143998" cy="227957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/>
        </p:nvSpPr>
        <p:spPr>
          <a:xfrm rot="-902501">
            <a:off x="29078" y="612782"/>
            <a:ext cx="1024192" cy="10171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b="1" sz="6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Lille skriv-af-Mobile-First-øvelse* &amp; forstå </a:t>
            </a:r>
            <a:br>
              <a:rPr lang="en-GB"/>
            </a:br>
            <a:r>
              <a:rPr lang="en-GB"/>
              <a:t>Bootstraps breakpoints og grid</a:t>
            </a:r>
            <a:endParaRPr/>
          </a:p>
        </p:txBody>
      </p:sp>
      <p:sp>
        <p:nvSpPr>
          <p:cNvPr id="346" name="Google Shape;346;p4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Kopier CSS koden fra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https://gist.github.com</a:t>
            </a:r>
            <a:br>
              <a:rPr lang="en-GB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-GB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/lacjkea/810c975c6aac7903d36c1ed90eff7a60</a:t>
            </a:r>
            <a:r>
              <a:rPr lang="en-GB" sz="1700"/>
              <a:t> til egen “css/style.css”-fil &amp; tag et(!) step ad gang</a:t>
            </a:r>
            <a:r>
              <a:rPr lang="en-GB" sz="1700"/>
              <a:t>en øverst t.h.</a:t>
            </a:r>
            <a:endParaRPr sz="17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09006"/>
            <a:ext cx="9143999" cy="225863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/>
          <p:nvPr/>
        </p:nvSpPr>
        <p:spPr>
          <a:xfrm>
            <a:off x="6660425" y="-7525"/>
            <a:ext cx="2483700" cy="18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Source Code Pro"/>
                <a:ea typeface="Source Code Pro"/>
                <a:cs typeface="Source Code Pro"/>
                <a:sym typeface="Source Code Pro"/>
              </a:rPr>
              <a:t>Resize browservindue undervejs og se i browseren!!!</a:t>
            </a:r>
            <a:b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1. Start med col- og mb- (før step 2)</a:t>
            </a:r>
            <a:b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2. col-sm- &amp; mb-sm-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3. col-lg- &amp; mb-lg-</a:t>
            </a:r>
            <a:b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osv.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 rot="-902045">
            <a:off x="4261750" y="2263428"/>
            <a:ext cx="5047156" cy="5890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 rot="-902501">
            <a:off x="44878" y="581182"/>
            <a:ext cx="1024192" cy="10171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1" sz="6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Arbejdet med grid</a:t>
            </a:r>
            <a:endParaRPr/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Handler om at dele sin wireframe op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.container(e)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.rows og .cols-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Bootstrap CSS’en er skrevet mobile first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Behold den struktur i din egen CSS-fil (...som udleveret)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MEN: Når du arbejder med dit eget projekt/dine egne wireframes, bliver du nødt til at se på desktop-versionen først for at kunne identificere “rows”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Giver grid’et mening?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</a:t>
            </a:r>
            <a:r>
              <a:rPr lang="en-GB"/>
              <a:t>Bootstrap RWD grid exercise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chemeClr val="hlink"/>
                </a:solidFill>
                <a:hlinkClick r:id="rId3"/>
              </a:rPr>
              <a:t>https://docs.google.com/presentation/d/1MAPnZLIrvHux0KYoa5VSChb4F2j0eZvHZAtO3YeV0So/edit?usp=sharing</a:t>
            </a:r>
            <a:r>
              <a:rPr lang="en-GB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Giver grid’et mening?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Opsamling på øvelse</a:t>
            </a:r>
            <a:endParaRPr/>
          </a:p>
        </p:txBody>
      </p:sp>
      <p:sp>
        <p:nvSpPr>
          <p:cNvPr id="377" name="Google Shape;377;p5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Planen er, at I skal igennem den øvelse for at træne og forstå arbejdsgangen med RWD og Bootstrap ved at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identificere .container, .row, .col-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Og skrive dem i HTML’en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bruge en mobile first-tilgang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</a:t>
            </a:r>
            <a:r>
              <a:rPr lang="en-GB"/>
              <a:t>live/være i stand til at lave et full-blown RWD-mikro-site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&amp; </a:t>
            </a:r>
            <a:r>
              <a:rPr lang="en-GB"/>
              <a:t>f.eks. </a:t>
            </a:r>
            <a:r>
              <a:rPr lang="en-GB"/>
              <a:t>bruge grid-breakpointene til spacing (eks.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mb-md-0</a:t>
            </a:r>
            <a:r>
              <a:rPr lang="en-GB"/>
              <a:t>) m.m.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Få tjekket </a:t>
            </a:r>
            <a:endParaRPr/>
          </a:p>
        </p:txBody>
      </p:sp>
      <p:sp>
        <p:nvSpPr>
          <p:cNvPr id="383" name="Google Shape;383;p5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Navbar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Evt. Cards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Evt. Carousel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 do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Få tjekket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https://getbootstrap.com/docs/5.1/examples/</a:t>
            </a:r>
            <a:r>
              <a:rPr lang="en-GB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Vi/I foretrækker koden herfra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Men få klikket på alt i cheat sheetet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Kan give jer en idé om klasserne i Bootstrap, og hvad de(t) kan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Vi/I foretrækker dog kode fra dokumentationssiderne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Leftovers fra i går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Lav slide 70 - 80, hvis du ikke fik gjort det i går </a:t>
            </a:r>
            <a:br>
              <a:rPr lang="en-GB"/>
            </a:br>
            <a:r>
              <a:rPr lang="en-GB"/>
              <a:t>(om lidt)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https://docs.google.com/presentation/d/15jGByWG8Wiq9PpWNGN5YqZUltE1pvyjeg_AiSbzORiA/edit#slide=id.g61985fdef0_0_229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Arbejdet med grid</a:t>
            </a:r>
            <a:endParaRPr/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Handler om at dele sin wireframe op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.container(e)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.rows og .cols-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Bootstrap CSS’en er skrevet mobile first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Behold den struktur i din egen CSS-fil (...som udleveret)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MEN: Når du arbejder med dit eget projekt, bliver du nødt til at se på desktop-versionen først for at kunne identificere “rows”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Til egen kode, brug altid seneste starter template</a:t>
            </a:r>
            <a:endParaRPr sz="2800"/>
          </a:p>
        </p:txBody>
      </p:sp>
      <p:sp>
        <p:nvSpPr>
          <p:cNvPr id="395" name="Google Shape;395;p5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Gå ind via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</a:t>
            </a:r>
            <a:r>
              <a:rPr lang="en-GB" u="sng">
                <a:solidFill>
                  <a:schemeClr val="hlink"/>
                </a:solidFill>
                <a:hlinkClick r:id="rId4"/>
              </a:rPr>
              <a:t>ps://</a:t>
            </a:r>
            <a:r>
              <a:rPr lang="en-GB" u="sng">
                <a:solidFill>
                  <a:schemeClr val="hlink"/>
                </a:solidFill>
                <a:hlinkClick r:id="rId5"/>
              </a:rPr>
              <a:t>get</a:t>
            </a:r>
            <a:r>
              <a:rPr lang="en-GB" u="sng">
                <a:solidFill>
                  <a:schemeClr val="hlink"/>
                </a:solidFill>
                <a:hlinkClick r:id="rId6"/>
              </a:rPr>
              <a:t>bootstrap</a:t>
            </a:r>
            <a:r>
              <a:rPr lang="en-GB" u="sng">
                <a:solidFill>
                  <a:schemeClr val="hlink"/>
                </a:solidFill>
                <a:hlinkClick r:id="rId7"/>
              </a:rPr>
              <a:t>.com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 for</a:t>
            </a:r>
            <a:r>
              <a:rPr lang="en-GB"/>
              <a:t> i dag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end</a:t>
            </a:r>
            <a:endParaRPr/>
          </a:p>
        </p:txBody>
      </p:sp>
      <p:sp>
        <p:nvSpPr>
          <p:cNvPr id="406" name="Google Shape;406;p5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COPENHAGEN SCHOOL OF DESIGN AND TECHNOLOGY / KEA</a:t>
            </a:r>
            <a:br>
              <a:rPr lang="en-GB" sz="1200"/>
            </a:br>
            <a:br>
              <a:rPr lang="en-GB" sz="1200"/>
            </a:br>
            <a:br>
              <a:rPr lang="en-GB" sz="1200"/>
            </a:b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Lasse Claes, lacj@kea.dk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(Et forslag til) en løsning til gårsdagens øvelse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(“GitHub page”)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https://lacjkea.github.io/bootstrap-exercise1/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Koden (GitHub Repository)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4"/>
              </a:rPr>
              <a:t>https://github.com/lacjkea/bootstrap-exercise1</a:t>
            </a:r>
            <a:r>
              <a:rPr lang="en-GB"/>
              <a:t> (master branchen)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425" y="2553450"/>
            <a:ext cx="413385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Løsninger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Old, men stadig anbefalet måde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4"/>
              </a:rPr>
              <a:t>https://lacjkea.github.io/bootstrap-exercise1/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GB"/>
              <a:t>Det er helt ok (og lettest f.eks. col-8 + col-4) at bruge den her</a:t>
            </a:r>
            <a:endParaRPr i="1"/>
          </a:p>
        </p:txBody>
      </p:sp>
      <p:sp>
        <p:nvSpPr>
          <p:cNvPr id="94" name="Google Shape;94;p1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Ny syntax ved lige brede kolonner i grid’et (fra Bootstrap 5.0 (ca.))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https://getbootstrap.com/docs/5.1/layout/grid/#row-columns</a:t>
            </a:r>
            <a:r>
              <a:rPr lang="en-GB"/>
              <a:t> 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775" y="2491550"/>
            <a:ext cx="409575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6488175" y="2761875"/>
            <a:ext cx="1560900" cy="335400"/>
          </a:xfrm>
          <a:prstGeom prst="ellipse">
            <a:avLst/>
          </a:prstGeom>
          <a:noFill/>
          <a:ln cap="flat" cmpd="sng" w="28575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1165800" y="2980175"/>
            <a:ext cx="524400" cy="335400"/>
          </a:xfrm>
          <a:prstGeom prst="ellipse">
            <a:avLst/>
          </a:prstGeom>
          <a:noFill/>
          <a:ln cap="flat" cmpd="sng" w="28575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1165800" y="3248100"/>
            <a:ext cx="524400" cy="335400"/>
          </a:xfrm>
          <a:prstGeom prst="ellipse">
            <a:avLst/>
          </a:prstGeom>
          <a:noFill/>
          <a:ln cap="flat" cmpd="sng" w="28575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1165800" y="3504347"/>
            <a:ext cx="524400" cy="335400"/>
          </a:xfrm>
          <a:prstGeom prst="ellipse">
            <a:avLst/>
          </a:prstGeom>
          <a:noFill/>
          <a:ln cap="flat" cmpd="sng" w="28575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6563" y="-12"/>
            <a:ext cx="60674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1796650" y="2851063"/>
            <a:ext cx="524400" cy="335400"/>
          </a:xfrm>
          <a:prstGeom prst="ellipse">
            <a:avLst/>
          </a:prstGeom>
          <a:noFill/>
          <a:ln cap="flat" cmpd="sng" w="28575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lang="en-GB"/>
              <a:t>Git og GitHub i VS Code</a:t>
            </a:r>
            <a:br>
              <a:rPr lang="en-GB"/>
            </a:br>
            <a:r>
              <a:rPr lang="en-GB"/>
              <a:t>Branch, add, commit, push, merge (samlet)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Lav en branch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8322"/>
            <a:ext cx="3999900" cy="263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nederst t.v. på “master”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Skriv navnet (her “lacjtest”) på din branch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“Create new branch”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/>
              <a:t>Og navnet nederst t.v. skifter fra “master” til “[dit-branch-navn]”</a:t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311701" y="4388825"/>
            <a:ext cx="777600" cy="26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332776" y="2258825"/>
            <a:ext cx="777600" cy="26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417498" y="2585600"/>
            <a:ext cx="1757700" cy="26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27959"/>
            <a:ext cx="3999899" cy="15915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</a:t>
            </a:r>
            <a:r>
              <a:rPr lang="en-GB">
                <a:solidFill>
                  <a:srgbClr val="B7B7B7"/>
                </a:solidFill>
              </a:rPr>
              <a:t>, commit, push (til github.com)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på “Source Control”-ikonet t.v.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Hover m. musen vsa. “Changes” og/el. filnavnene t.h. - og plusset/plusserne kommer frem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/>
              <a:t>“Add”/Stage dine ændringer ved at klikke på plusset </a:t>
            </a:r>
            <a:br>
              <a:rPr lang="en-GB"/>
            </a:br>
            <a:r>
              <a:rPr lang="en-GB"/>
              <a:t>(hvis du klikker på det ud for Changes, tilføjer du alle dine ændringer på én gang)</a:t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302600" y="3582900"/>
            <a:ext cx="5052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3358650" y="3092050"/>
            <a:ext cx="777600" cy="5949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